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74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483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5449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278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635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4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362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439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1558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174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874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892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8F954-A06C-4781-AE2A-DF988A4734A7}" type="datetimeFigureOut">
              <a:rPr lang="en-NZ" smtClean="0"/>
              <a:t>26/03/2013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8A0D-7D21-4C65-8B76-EB4A40BA7B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38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232247"/>
          </a:xfrm>
        </p:spPr>
        <p:txBody>
          <a:bodyPr>
            <a:normAutofit/>
          </a:bodyPr>
          <a:lstStyle/>
          <a:p>
            <a:r>
              <a:rPr lang="en-NZ" b="1" dirty="0" smtClean="0">
                <a:latin typeface="Bradley Hand ITC" pitchFamily="66" charset="0"/>
              </a:rPr>
              <a:t>Scaffolding Writing</a:t>
            </a:r>
            <a:br>
              <a:rPr lang="en-NZ" b="1" dirty="0" smtClean="0">
                <a:latin typeface="Bradley Hand ITC" pitchFamily="66" charset="0"/>
              </a:rPr>
            </a:br>
            <a:r>
              <a:rPr lang="en-NZ" b="1" dirty="0" smtClean="0">
                <a:latin typeface="Bradley Hand ITC" pitchFamily="66" charset="0"/>
              </a:rPr>
              <a:t>for </a:t>
            </a:r>
            <a:br>
              <a:rPr lang="en-NZ" b="1" dirty="0" smtClean="0">
                <a:latin typeface="Bradley Hand ITC" pitchFamily="66" charset="0"/>
              </a:rPr>
            </a:br>
            <a:r>
              <a:rPr lang="en-NZ" b="1" dirty="0" smtClean="0">
                <a:latin typeface="Bradley Hand ITC" pitchFamily="66" charset="0"/>
              </a:rPr>
              <a:t>ELL Students</a:t>
            </a:r>
            <a:endParaRPr lang="en-NZ" b="1" dirty="0"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800" y="3789040"/>
            <a:ext cx="3672408" cy="1944216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80928"/>
            <a:ext cx="6174689" cy="384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7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Bradley Hand ITC" pitchFamily="66" charset="0"/>
              </a:rPr>
              <a:t>From BICS </a:t>
            </a:r>
            <a:r>
              <a:rPr lang="en-NZ" b="1" dirty="0" smtClean="0">
                <a:latin typeface="Bradley Hand ITC" pitchFamily="66" charset="0"/>
              </a:rPr>
              <a:t>…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b="1" dirty="0" smtClean="0"/>
              <a:t>BICS</a:t>
            </a:r>
            <a:r>
              <a:rPr lang="en-NZ" dirty="0" smtClean="0"/>
              <a:t> </a:t>
            </a:r>
            <a:r>
              <a:rPr lang="en-NZ" dirty="0" smtClean="0"/>
              <a:t>- </a:t>
            </a:r>
            <a:r>
              <a:rPr lang="en-NZ" dirty="0"/>
              <a:t>Basic Interpersonal Communicative </a:t>
            </a:r>
            <a:r>
              <a:rPr lang="en-NZ" dirty="0" smtClean="0"/>
              <a:t>Skills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Everyday communication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Language of basic needs e.g. shopping, greetings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Conversational -&gt; colloquial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May rely on ritualised exchanges e.g. </a:t>
            </a:r>
            <a:r>
              <a:rPr lang="en-NZ" i="1" dirty="0"/>
              <a:t>How are you?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Acquired unconsciously in everyday situations</a:t>
            </a:r>
          </a:p>
          <a:p>
            <a:pPr marL="0" indent="0">
              <a:buNone/>
            </a:pP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62188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Comic Sans MS" pitchFamily="66" charset="0"/>
              </a:rPr>
              <a:t>… </a:t>
            </a:r>
            <a:r>
              <a:rPr lang="en-NZ" b="1" dirty="0" smtClean="0">
                <a:latin typeface="Bradley Hand ITC" pitchFamily="66" charset="0"/>
              </a:rPr>
              <a:t>to CALP</a:t>
            </a:r>
            <a:endParaRPr lang="en-NZ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b="1" dirty="0"/>
              <a:t>CALP</a:t>
            </a:r>
            <a:r>
              <a:rPr lang="en-NZ" dirty="0"/>
              <a:t> - Cognitive Academic language Proficiency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Classroom language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Language for learning and assessment needs e.g. explain, </a:t>
            </a:r>
            <a:r>
              <a:rPr lang="en-NZ" i="1" dirty="0"/>
              <a:t>analyse, summarise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Mainly reading and writing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Highly specialised specific to subject areas</a:t>
            </a:r>
          </a:p>
          <a:p>
            <a:pPr>
              <a:buFont typeface="Wingdings 2" pitchFamily="18" charset="2"/>
              <a:buChar char=""/>
            </a:pPr>
            <a:r>
              <a:rPr lang="en-NZ" dirty="0"/>
              <a:t>Needs to be taught, practised and learnt</a:t>
            </a:r>
          </a:p>
          <a:p>
            <a:pPr marL="0" indent="0">
              <a:buNone/>
            </a:pPr>
            <a:endParaRPr lang="en-NZ" dirty="0" smtClean="0"/>
          </a:p>
          <a:p>
            <a:pPr>
              <a:buFont typeface="Wingdings 2" pitchFamily="18" charset="2"/>
              <a:buChar char=""/>
            </a:pPr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02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Bradley Hand ITC" pitchFamily="66" charset="0"/>
              </a:rPr>
              <a:t>The theory…</a:t>
            </a:r>
            <a:endParaRPr lang="en-NZ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b="1" dirty="0" smtClean="0"/>
              <a:t>BICS</a:t>
            </a:r>
          </a:p>
          <a:p>
            <a:pPr marL="0" indent="0">
              <a:buNone/>
            </a:pPr>
            <a:r>
              <a:rPr lang="en-NZ" sz="2800" dirty="0" smtClean="0"/>
              <a:t>“Context embedded” and “cognitively undemanding”</a:t>
            </a:r>
          </a:p>
          <a:p>
            <a:pPr marL="0" indent="0">
              <a:buNone/>
            </a:pPr>
            <a:endParaRPr lang="en-NZ" sz="2800" dirty="0"/>
          </a:p>
          <a:p>
            <a:pPr marL="0" indent="0">
              <a:buNone/>
            </a:pPr>
            <a:r>
              <a:rPr lang="en-NZ" b="1" dirty="0" smtClean="0"/>
              <a:t>CALP</a:t>
            </a:r>
          </a:p>
          <a:p>
            <a:pPr marL="0" indent="0">
              <a:buNone/>
            </a:pPr>
            <a:r>
              <a:rPr lang="en-NZ" dirty="0" smtClean="0"/>
              <a:t>“</a:t>
            </a:r>
            <a:r>
              <a:rPr lang="en-NZ" sz="2800" dirty="0" smtClean="0"/>
              <a:t>context reduced” and “cognitively demanding”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68586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08720"/>
            <a:ext cx="4167113" cy="57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73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Bradley Hand ITC" pitchFamily="66" charset="0"/>
              </a:rPr>
              <a:t>The scaffold…</a:t>
            </a:r>
            <a:endParaRPr lang="en-NZ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 2" pitchFamily="18" charset="2"/>
              <a:buChar char=""/>
            </a:pPr>
            <a:endParaRPr lang="en-NZ" b="1" dirty="0" smtClean="0"/>
          </a:p>
          <a:p>
            <a:pPr>
              <a:buFont typeface="Wingdings 2" pitchFamily="18" charset="2"/>
              <a:buChar char=""/>
            </a:pPr>
            <a:r>
              <a:rPr lang="en-NZ" b="1" dirty="0" smtClean="0"/>
              <a:t>Stage 1	</a:t>
            </a:r>
            <a:r>
              <a:rPr lang="en-NZ" i="1" dirty="0" smtClean="0"/>
              <a:t>Doing an experiment</a:t>
            </a:r>
          </a:p>
          <a:p>
            <a:pPr>
              <a:buFont typeface="Wingdings 2" pitchFamily="18" charset="2"/>
              <a:buChar char=""/>
            </a:pPr>
            <a:endParaRPr lang="en-NZ" i="1" dirty="0"/>
          </a:p>
          <a:p>
            <a:pPr>
              <a:buFont typeface="Wingdings 2" pitchFamily="18" charset="2"/>
              <a:buChar char=""/>
            </a:pPr>
            <a:r>
              <a:rPr lang="en-NZ" b="1" dirty="0" smtClean="0"/>
              <a:t>Stage 2</a:t>
            </a:r>
            <a:r>
              <a:rPr lang="en-NZ" i="1" dirty="0" smtClean="0"/>
              <a:t> 	Introducing Key Vocabulary</a:t>
            </a:r>
          </a:p>
          <a:p>
            <a:pPr>
              <a:buFont typeface="Wingdings 2" pitchFamily="18" charset="2"/>
              <a:buChar char=""/>
            </a:pPr>
            <a:endParaRPr lang="en-NZ" i="1" dirty="0"/>
          </a:p>
          <a:p>
            <a:pPr>
              <a:buFont typeface="Wingdings 2" pitchFamily="18" charset="2"/>
              <a:buChar char=""/>
            </a:pPr>
            <a:r>
              <a:rPr lang="en-NZ" b="1" dirty="0" smtClean="0"/>
              <a:t>Stage 3</a:t>
            </a:r>
            <a:r>
              <a:rPr lang="en-NZ" i="1" dirty="0" smtClean="0"/>
              <a:t> 	Teacher guided reporting</a:t>
            </a:r>
          </a:p>
          <a:p>
            <a:pPr>
              <a:buFont typeface="Wingdings 2" pitchFamily="18" charset="2"/>
              <a:buChar char=""/>
            </a:pPr>
            <a:endParaRPr lang="en-NZ" i="1" dirty="0"/>
          </a:p>
          <a:p>
            <a:pPr>
              <a:buFont typeface="Wingdings 2" pitchFamily="18" charset="2"/>
              <a:buChar char=""/>
            </a:pPr>
            <a:r>
              <a:rPr lang="en-NZ" b="1" dirty="0" smtClean="0"/>
              <a:t>Stage 4</a:t>
            </a:r>
            <a:r>
              <a:rPr lang="en-NZ" i="1" dirty="0" smtClean="0"/>
              <a:t>	Journal writing</a:t>
            </a:r>
          </a:p>
          <a:p>
            <a:pPr>
              <a:buFont typeface="Wingdings 2" pitchFamily="18" charset="2"/>
              <a:buChar char=""/>
            </a:pPr>
            <a:endParaRPr lang="en-NZ" i="1" dirty="0" smtClean="0"/>
          </a:p>
          <a:p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4446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atin typeface="Bradley Hand ITC" pitchFamily="66" charset="0"/>
              </a:rPr>
              <a:t>The readings…</a:t>
            </a:r>
            <a:endParaRPr lang="en-NZ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NZ" dirty="0" smtClean="0"/>
          </a:p>
          <a:p>
            <a:pPr>
              <a:buFont typeface="Wingdings 2" pitchFamily="18" charset="2"/>
              <a:buChar char="N"/>
            </a:pPr>
            <a:r>
              <a:rPr lang="en-NZ" dirty="0" smtClean="0"/>
              <a:t>Baker, C. (2006). Cognitive theories of bilingualism and the curriculum In </a:t>
            </a:r>
            <a:r>
              <a:rPr lang="en-NZ" i="1" dirty="0" smtClean="0"/>
              <a:t>Foundations of bilingual education and bilingualism, 4</a:t>
            </a:r>
            <a:r>
              <a:rPr lang="en-NZ" i="1" baseline="30000" dirty="0" smtClean="0"/>
              <a:t>th</a:t>
            </a:r>
            <a:r>
              <a:rPr lang="en-NZ" i="1" dirty="0" smtClean="0"/>
              <a:t> ed. </a:t>
            </a:r>
            <a:r>
              <a:rPr lang="en-NZ" dirty="0" smtClean="0"/>
              <a:t>pp. 166-186. </a:t>
            </a:r>
            <a:r>
              <a:rPr lang="en-NZ" dirty="0" err="1" smtClean="0"/>
              <a:t>Clevedon</a:t>
            </a:r>
            <a:r>
              <a:rPr lang="en-NZ" dirty="0" smtClean="0"/>
              <a:t>, Avon: Multilingual Matters. </a:t>
            </a:r>
          </a:p>
          <a:p>
            <a:pPr>
              <a:buFont typeface="Wingdings 2" pitchFamily="18" charset="2"/>
              <a:buChar char="N"/>
            </a:pPr>
            <a:endParaRPr lang="en-NZ" dirty="0"/>
          </a:p>
          <a:p>
            <a:pPr>
              <a:buFont typeface="Wingdings 2" pitchFamily="18" charset="2"/>
              <a:buChar char="N"/>
            </a:pPr>
            <a:r>
              <a:rPr lang="en-NZ" dirty="0" smtClean="0"/>
              <a:t>Gibbons</a:t>
            </a:r>
            <a:r>
              <a:rPr lang="en-NZ" dirty="0"/>
              <a:t>, P. (2002). Reading in a Second Language. </a:t>
            </a:r>
            <a:r>
              <a:rPr lang="en-NZ" i="1" dirty="0"/>
              <a:t>Scaffolding Language Scaffolding Learning. </a:t>
            </a:r>
            <a:r>
              <a:rPr lang="en-NZ" dirty="0"/>
              <a:t>Portsmouth, NH: Heinemann, </a:t>
            </a:r>
            <a:r>
              <a:rPr lang="en-NZ" dirty="0" smtClean="0"/>
              <a:t>pp.77-101.</a:t>
            </a:r>
          </a:p>
          <a:p>
            <a:pPr marL="0" indent="0">
              <a:buNone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1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latin typeface="Bradley Hand ITC" pitchFamily="66" charset="0"/>
              </a:rPr>
              <a:t>Make it relevant</a:t>
            </a:r>
            <a:r>
              <a:rPr lang="en-NZ" dirty="0" smtClean="0"/>
              <a:t>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N"/>
            </a:pPr>
            <a:r>
              <a:rPr lang="en-NZ" dirty="0" smtClean="0"/>
              <a:t>Get into department groups – large departments may split up into smaller groups, smaller departments may join with others</a:t>
            </a:r>
          </a:p>
          <a:p>
            <a:pPr>
              <a:buFont typeface="Wingdings 2" pitchFamily="18" charset="2"/>
              <a:buChar char="N"/>
            </a:pPr>
            <a:r>
              <a:rPr lang="en-NZ" dirty="0" smtClean="0"/>
              <a:t>Identify the more complex writing requirements of your department</a:t>
            </a:r>
          </a:p>
          <a:p>
            <a:pPr>
              <a:buFont typeface="Wingdings 2" pitchFamily="18" charset="2"/>
              <a:buChar char="N"/>
            </a:pPr>
            <a:r>
              <a:rPr lang="en-NZ" dirty="0" smtClean="0"/>
              <a:t>How could you scaffold students from conversational discussion to formal writing?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75278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222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Scaffolding Writing for  ELL Students</vt:lpstr>
      <vt:lpstr>From BICS …</vt:lpstr>
      <vt:lpstr>… to CALP</vt:lpstr>
      <vt:lpstr>The theory…</vt:lpstr>
      <vt:lpstr>…</vt:lpstr>
      <vt:lpstr>The scaffold…</vt:lpstr>
      <vt:lpstr>The readings…</vt:lpstr>
      <vt:lpstr>Make it relevant…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Scaffolding Writing for  ELL Students</dc:title>
  <dc:creator>Leigh Scott</dc:creator>
  <cp:lastModifiedBy>Leigh Scott</cp:lastModifiedBy>
  <cp:revision>19</cp:revision>
  <dcterms:created xsi:type="dcterms:W3CDTF">2013-02-14T21:55:17Z</dcterms:created>
  <dcterms:modified xsi:type="dcterms:W3CDTF">2013-03-26T05:36:51Z</dcterms:modified>
</cp:coreProperties>
</file>